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6" r:id="rId1"/>
  </p:sldMasterIdLst>
  <p:sldIdLst>
    <p:sldId id="256" r:id="rId2"/>
    <p:sldId id="257" r:id="rId3"/>
    <p:sldId id="288" r:id="rId4"/>
    <p:sldId id="260" r:id="rId5"/>
    <p:sldId id="261" r:id="rId6"/>
    <p:sldId id="262" r:id="rId7"/>
    <p:sldId id="263" r:id="rId8"/>
    <p:sldId id="289" r:id="rId9"/>
    <p:sldId id="267" r:id="rId10"/>
    <p:sldId id="286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68" r:id="rId19"/>
    <p:sldId id="287" r:id="rId20"/>
    <p:sldId id="277" r:id="rId21"/>
    <p:sldId id="278" r:id="rId22"/>
    <p:sldId id="279" r:id="rId23"/>
    <p:sldId id="280" r:id="rId24"/>
    <p:sldId id="269" r:id="rId25"/>
    <p:sldId id="281" r:id="rId26"/>
    <p:sldId id="282" r:id="rId27"/>
    <p:sldId id="283" r:id="rId28"/>
    <p:sldId id="284" r:id="rId29"/>
    <p:sldId id="28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7EF6-14C8-4587-91EA-C3238B43A74D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D670-7CD3-49F2-B0F2-00E9FABC1CB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7EF6-14C8-4587-91EA-C3238B43A74D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D670-7CD3-49F2-B0F2-00E9FABC1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7EF6-14C8-4587-91EA-C3238B43A74D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D670-7CD3-49F2-B0F2-00E9FABC1CB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7EF6-14C8-4587-91EA-C3238B43A74D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D670-7CD3-49F2-B0F2-00E9FABC1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7EF6-14C8-4587-91EA-C3238B43A74D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D670-7CD3-49F2-B0F2-00E9FABC1CB8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7EF6-14C8-4587-91EA-C3238B43A74D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D670-7CD3-49F2-B0F2-00E9FABC1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7EF6-14C8-4587-91EA-C3238B43A74D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D670-7CD3-49F2-B0F2-00E9FABC1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7EF6-14C8-4587-91EA-C3238B43A74D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D670-7CD3-49F2-B0F2-00E9FABC1CB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7EF6-14C8-4587-91EA-C3238B43A74D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D670-7CD3-49F2-B0F2-00E9FABC1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7EF6-14C8-4587-91EA-C3238B43A74D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D670-7CD3-49F2-B0F2-00E9FABC1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7EF6-14C8-4587-91EA-C3238B43A74D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D670-7CD3-49F2-B0F2-00E9FABC1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0B17EF6-14C8-4587-91EA-C3238B43A74D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6BE8D670-7CD3-49F2-B0F2-00E9FABC1CB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r" defTabSz="914400" rtl="1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r" defTabSz="914400" rtl="1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r" defTabSz="914400" rtl="1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1"/>
            <a:ext cx="7848600" cy="1121296"/>
          </a:xfrm>
        </p:spPr>
        <p:txBody>
          <a:bodyPr>
            <a:noAutofit/>
          </a:bodyPr>
          <a:lstStyle/>
          <a:p>
            <a:pPr algn="ctr"/>
            <a:r>
              <a:rPr lang="fa-IR" dirty="0" smtClean="0">
                <a:cs typeface="B Titr" pitchFamily="2" charset="-78"/>
              </a:rPr>
              <a:t>بررسی تحلیلی </a:t>
            </a:r>
            <a:r>
              <a:rPr lang="fa-IR" dirty="0" smtClean="0">
                <a:cs typeface="B Titr" pitchFamily="2" charset="-78"/>
              </a:rPr>
              <a:t>تاریخ محلی </a:t>
            </a:r>
            <a:r>
              <a:rPr lang="fa-IR" dirty="0" smtClean="0">
                <a:cs typeface="B Titr" pitchFamily="2" charset="-78"/>
              </a:rPr>
              <a:t>در ایران معاصر</a:t>
            </a:r>
            <a:r>
              <a:rPr lang="fa-IR" sz="3200" dirty="0" smtClean="0">
                <a:cs typeface="B Titr" pitchFamily="2" charset="-78"/>
              </a:rPr>
              <a:t>(1304-1380) </a:t>
            </a:r>
            <a:endParaRPr lang="en-US" sz="3200" dirty="0">
              <a:cs typeface="B Titr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584" y="3501008"/>
            <a:ext cx="6400800" cy="3024336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fa-IR" sz="3600" b="1" dirty="0" smtClean="0">
                <a:cs typeface="B Zar" pitchFamily="2" charset="-78"/>
              </a:rPr>
              <a:t>اساتید راهنما</a:t>
            </a:r>
          </a:p>
          <a:p>
            <a:pPr algn="ctr"/>
            <a:r>
              <a:rPr lang="fa-IR" sz="3600" dirty="0" smtClean="0">
                <a:cs typeface="B Zar" pitchFamily="2" charset="-78"/>
              </a:rPr>
              <a:t>دکتر مرتضی نورائی</a:t>
            </a:r>
          </a:p>
          <a:p>
            <a:pPr algn="ctr"/>
            <a:r>
              <a:rPr lang="fa-IR" sz="3600" dirty="0" smtClean="0">
                <a:cs typeface="B Zar" pitchFamily="2" charset="-78"/>
              </a:rPr>
              <a:t>دکتر محمد علی </a:t>
            </a:r>
            <a:r>
              <a:rPr lang="fa-IR" sz="3600" dirty="0" smtClean="0">
                <a:cs typeface="B Zar" pitchFamily="2" charset="-78"/>
              </a:rPr>
              <a:t>چلونگر</a:t>
            </a:r>
          </a:p>
          <a:p>
            <a:pPr algn="ctr"/>
            <a:r>
              <a:rPr lang="fa-IR" sz="3600" dirty="0" smtClean="0">
                <a:cs typeface="B Zar" pitchFamily="2" charset="-78"/>
              </a:rPr>
              <a:t>استاد مشاور:لقمان دهقان نیری</a:t>
            </a:r>
            <a:endParaRPr lang="fa-IR" sz="3600" dirty="0" smtClean="0">
              <a:cs typeface="B Zar" pitchFamily="2" charset="-78"/>
            </a:endParaRPr>
          </a:p>
          <a:p>
            <a:pPr algn="ctr"/>
            <a:r>
              <a:rPr lang="fa-IR" sz="3600" b="1" dirty="0" smtClean="0">
                <a:cs typeface="B Zar" pitchFamily="2" charset="-78"/>
              </a:rPr>
              <a:t>دانشجو</a:t>
            </a:r>
            <a:endParaRPr lang="fa-IR" sz="3600" b="1" dirty="0">
              <a:cs typeface="B Zar" pitchFamily="2" charset="-78"/>
            </a:endParaRPr>
          </a:p>
          <a:p>
            <a:pPr algn="ctr"/>
            <a:r>
              <a:rPr lang="fa-IR" sz="3600" dirty="0" smtClean="0">
                <a:cs typeface="B Zar" pitchFamily="2" charset="-78"/>
              </a:rPr>
              <a:t>ابوالفضل حسن آبادی</a:t>
            </a:r>
          </a:p>
          <a:p>
            <a:pPr algn="ctr"/>
            <a:r>
              <a:rPr lang="fa-IR" sz="3600" dirty="0" smtClean="0">
                <a:cs typeface="B Zar" pitchFamily="2" charset="-78"/>
              </a:rPr>
              <a:t>شهریور92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5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95400"/>
          </a:xfrm>
        </p:spPr>
        <p:txBody>
          <a:bodyPr>
            <a:normAutofit/>
          </a:bodyPr>
          <a:lstStyle/>
          <a:p>
            <a:pPr algn="ctr"/>
            <a:r>
              <a:rPr lang="fa-IR" sz="4400" dirty="0" smtClean="0">
                <a:cs typeface="B Titr" pitchFamily="2" charset="-78"/>
              </a:rPr>
              <a:t>مباحث اصلی پژوهش</a:t>
            </a:r>
            <a:endParaRPr lang="en-US" sz="4400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416152"/>
          </a:xfrm>
        </p:spPr>
        <p:txBody>
          <a:bodyPr>
            <a:normAutofit fontScale="92500"/>
          </a:bodyPr>
          <a:lstStyle/>
          <a:p>
            <a:pPr algn="r" rtl="1"/>
            <a:r>
              <a:rPr lang="fa-IR" sz="3600" b="1" dirty="0" smtClean="0">
                <a:cs typeface="B Zar" pitchFamily="2" charset="-78"/>
              </a:rPr>
              <a:t>تبیین مولفه های تاریخ نگاری محلی معاصر</a:t>
            </a:r>
          </a:p>
          <a:p>
            <a:pPr algn="r" rtl="1"/>
            <a:r>
              <a:rPr lang="fa-IR" sz="3600" b="1" dirty="0" smtClean="0">
                <a:cs typeface="B Zar" pitchFamily="2" charset="-78"/>
              </a:rPr>
              <a:t>مرز های تاریخ نگاری محلی با حوزه های مرتبط مانند جغرافیای تاریخی،تاریخ شهری و تاریخ منطقه ای</a:t>
            </a:r>
          </a:p>
          <a:p>
            <a:pPr algn="r" rtl="1"/>
            <a:r>
              <a:rPr lang="fa-IR" sz="3600" b="1" dirty="0" smtClean="0">
                <a:cs typeface="B Zar" pitchFamily="2" charset="-78"/>
              </a:rPr>
              <a:t> وضعیت تاریخ نگاری محلی در ایران معاصر(انواع تاریخ نگاری محلی-مورخان- انتشارات)</a:t>
            </a:r>
          </a:p>
          <a:p>
            <a:pPr algn="r" rtl="1"/>
            <a:r>
              <a:rPr lang="fa-IR" sz="3600" b="1" dirty="0" smtClean="0">
                <a:cs typeface="B Zar" pitchFamily="2" charset="-78"/>
              </a:rPr>
              <a:t>محلی نگاری در خراسان و اصفهان و مقایسه آن ها</a:t>
            </a:r>
            <a:endParaRPr lang="en-US" sz="3600" b="1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338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cs typeface="B Titr" pitchFamily="2" charset="-78"/>
              </a:rPr>
              <a:t>فصل بندی پژوهش</a:t>
            </a:r>
            <a:endParaRPr lang="fa-IR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b="1" dirty="0" smtClean="0">
                <a:cs typeface="B Zar" pitchFamily="2" charset="-78"/>
              </a:rPr>
              <a:t>این پایان نامه در 6 فصل تقسیم بندی شده است.</a:t>
            </a:r>
          </a:p>
          <a:p>
            <a:r>
              <a:rPr lang="fa-IR" b="1" dirty="0" smtClean="0">
                <a:cs typeface="B Zar" pitchFamily="2" charset="-78"/>
              </a:rPr>
              <a:t>فصل اول:تعاریف و کلیات(پیشینه،سوالات و اهداف-تعریف تاریخ محلی،جغرافیای تاریخی و تاریخ شهری و مقایسه آن ها با تاریخ محلی)</a:t>
            </a:r>
          </a:p>
          <a:p>
            <a:r>
              <a:rPr lang="fa-IR" b="1" dirty="0" smtClean="0">
                <a:cs typeface="B Zar" pitchFamily="2" charset="-78"/>
              </a:rPr>
              <a:t>فصل دوم:شکل گیری وگسترش تاریخ محلی در ایران،آمریکا و اروپا</a:t>
            </a:r>
          </a:p>
          <a:p>
            <a:r>
              <a:rPr lang="fa-IR" b="1" dirty="0" smtClean="0">
                <a:cs typeface="B Zar" pitchFamily="2" charset="-78"/>
              </a:rPr>
              <a:t>فصل سوم:تبیین مولفه های تاریخ محلی(موضوع- مورخ و انتشارات) و توصیف هر کدام برای فهم بیشتر موضوع</a:t>
            </a:r>
          </a:p>
          <a:p>
            <a:r>
              <a:rPr lang="fa-IR" b="1" dirty="0" smtClean="0">
                <a:cs typeface="B Zar" pitchFamily="2" charset="-78"/>
              </a:rPr>
              <a:t>فصل چهارمبررسی مصداقی مولفه های تاریخ محلی در خراسان</a:t>
            </a:r>
          </a:p>
          <a:p>
            <a:pPr lvl="0">
              <a:buClr>
                <a:srgbClr val="93A299"/>
              </a:buClr>
            </a:pPr>
            <a:r>
              <a:rPr lang="fa-IR" b="1" dirty="0">
                <a:solidFill>
                  <a:srgbClr val="292934"/>
                </a:solidFill>
                <a:cs typeface="B Zar" pitchFamily="2" charset="-78"/>
              </a:rPr>
              <a:t>فصل </a:t>
            </a:r>
            <a:r>
              <a:rPr lang="fa-IR" b="1" dirty="0" smtClean="0">
                <a:solidFill>
                  <a:srgbClr val="292934"/>
                </a:solidFill>
                <a:cs typeface="B Zar" pitchFamily="2" charset="-78"/>
              </a:rPr>
              <a:t>پنجم :بررسی </a:t>
            </a:r>
            <a:r>
              <a:rPr lang="fa-IR" b="1" dirty="0">
                <a:solidFill>
                  <a:srgbClr val="292934"/>
                </a:solidFill>
                <a:cs typeface="B Zar" pitchFamily="2" charset="-78"/>
              </a:rPr>
              <a:t>مصداقی مولفه های تاریخ محلی در </a:t>
            </a:r>
            <a:r>
              <a:rPr lang="fa-IR" b="1" dirty="0" smtClean="0">
                <a:solidFill>
                  <a:srgbClr val="292934"/>
                </a:solidFill>
                <a:cs typeface="B Zar" pitchFamily="2" charset="-78"/>
              </a:rPr>
              <a:t>اصفهان</a:t>
            </a:r>
          </a:p>
          <a:p>
            <a:pPr lvl="0">
              <a:buClr>
                <a:srgbClr val="93A299"/>
              </a:buClr>
            </a:pPr>
            <a:r>
              <a:rPr lang="fa-IR" b="1" dirty="0" smtClean="0">
                <a:solidFill>
                  <a:srgbClr val="292934"/>
                </a:solidFill>
                <a:cs typeface="B Zar" pitchFamily="2" charset="-78"/>
              </a:rPr>
              <a:t>فصل ششم:بررسی مقایسه ای تاریخ محلی اصفهان و خراسان</a:t>
            </a:r>
          </a:p>
          <a:p>
            <a:pPr lvl="0">
              <a:buClr>
                <a:srgbClr val="93A299"/>
              </a:buClr>
            </a:pPr>
            <a:endParaRPr lang="fa-IR" dirty="0">
              <a:solidFill>
                <a:srgbClr val="292934"/>
              </a:solidFill>
            </a:endParaRP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50042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fa-IR" sz="4400" dirty="0" smtClean="0">
                <a:cs typeface="B Titr" pitchFamily="2" charset="-78"/>
              </a:rPr>
              <a:t>ویژگیهای تحقیق</a:t>
            </a:r>
            <a:endParaRPr lang="en-US" sz="4400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3200" b="1" dirty="0" smtClean="0">
                <a:cs typeface="B Zar" pitchFamily="2" charset="-78"/>
              </a:rPr>
              <a:t>استفاده از روش آماری با بررسی کتاب ها و مقالات</a:t>
            </a:r>
          </a:p>
          <a:p>
            <a:pPr algn="r" rtl="1"/>
            <a:r>
              <a:rPr lang="fa-IR" sz="3200" b="1" dirty="0" smtClean="0">
                <a:cs typeface="B Zar" pitchFamily="2" charset="-78"/>
              </a:rPr>
              <a:t>استفاده از کلیه منابع اطلاعاتی در  مانند پایگاههای اطلاعاتی ، مجموعه مقالات و کتابشناسی ها </a:t>
            </a:r>
          </a:p>
          <a:p>
            <a:pPr algn="r" rtl="1"/>
            <a:r>
              <a:rPr lang="fa-IR" sz="3200" b="1" dirty="0" smtClean="0">
                <a:cs typeface="B Zar" pitchFamily="2" charset="-78"/>
              </a:rPr>
              <a:t>مرزبندی پژوهش در زمینه تاریخ محلی</a:t>
            </a:r>
          </a:p>
          <a:p>
            <a:pPr algn="r" rtl="1"/>
            <a:r>
              <a:rPr lang="fa-IR" sz="3200" b="1" dirty="0" smtClean="0">
                <a:cs typeface="B Zar" pitchFamily="2" charset="-78"/>
              </a:rPr>
              <a:t>بررسی مقایسه ای تاریخ نگاری محلی</a:t>
            </a:r>
          </a:p>
          <a:p>
            <a:pPr algn="r" rtl="1"/>
            <a:r>
              <a:rPr lang="fa-IR" sz="3200" b="1" dirty="0" smtClean="0">
                <a:cs typeface="B Zar" pitchFamily="2" charset="-78"/>
              </a:rPr>
              <a:t>ریخت شناسی محلی نگاری در اصفهان و خراسان</a:t>
            </a:r>
          </a:p>
          <a:p>
            <a:pPr algn="r" rtl="1"/>
            <a:r>
              <a:rPr lang="fa-IR" sz="3200" b="1" dirty="0" smtClean="0">
                <a:cs typeface="B Zar" pitchFamily="2" charset="-78"/>
              </a:rPr>
              <a:t>شخصیت شناسی محلی نگاری</a:t>
            </a:r>
            <a:endParaRPr lang="en-US" sz="3200" b="1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835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dirty="0" smtClean="0">
                <a:cs typeface="B Titr" pitchFamily="2" charset="-78"/>
              </a:rPr>
              <a:t>تعاریف،مفاهیم و کلیات </a:t>
            </a:r>
            <a:endParaRPr lang="en-US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416152"/>
          </a:xfrm>
        </p:spPr>
        <p:txBody>
          <a:bodyPr>
            <a:normAutofit/>
          </a:bodyPr>
          <a:lstStyle/>
          <a:p>
            <a:pPr algn="r" rtl="1"/>
            <a:r>
              <a:rPr lang="fa-IR" sz="4000" b="1" dirty="0" smtClean="0">
                <a:cs typeface="B Zar" pitchFamily="2" charset="-78"/>
              </a:rPr>
              <a:t>سوالات پژوهش</a:t>
            </a:r>
          </a:p>
          <a:p>
            <a:pPr algn="r" rtl="1"/>
            <a:r>
              <a:rPr lang="fa-IR" sz="4000" b="1" dirty="0" smtClean="0">
                <a:cs typeface="B Zar" pitchFamily="2" charset="-78"/>
              </a:rPr>
              <a:t>تعریف تاریخ محلی</a:t>
            </a:r>
          </a:p>
          <a:p>
            <a:pPr algn="r" rtl="1"/>
            <a:r>
              <a:rPr lang="fa-IR" sz="4000" b="1" dirty="0" smtClean="0">
                <a:cs typeface="B Zar" pitchFamily="2" charset="-78"/>
              </a:rPr>
              <a:t>جغرافیای تاریخی و تعاریف آن</a:t>
            </a:r>
          </a:p>
          <a:p>
            <a:r>
              <a:rPr lang="fa-IR" sz="4000" b="1" dirty="0">
                <a:solidFill>
                  <a:srgbClr val="292934"/>
                </a:solidFill>
                <a:cs typeface="B Zar" pitchFamily="2" charset="-78"/>
              </a:rPr>
              <a:t>مطالعات </a:t>
            </a:r>
            <a:r>
              <a:rPr lang="fa-IR" sz="4000" b="1" dirty="0" smtClean="0">
                <a:cs typeface="B Zar" pitchFamily="2" charset="-78"/>
              </a:rPr>
              <a:t>تاریخ شهری در دوره معاصر</a:t>
            </a:r>
            <a:br>
              <a:rPr lang="fa-IR" sz="4000" b="1" dirty="0" smtClean="0">
                <a:cs typeface="B Zar" pitchFamily="2" charset="-78"/>
              </a:rPr>
            </a:br>
            <a:r>
              <a:rPr lang="fa-IR" sz="4000" b="1" dirty="0" smtClean="0">
                <a:cs typeface="B Zar" pitchFamily="2" charset="-78"/>
              </a:rPr>
              <a:t>تاریخ منطقه ای</a:t>
            </a:r>
            <a:endParaRPr lang="en-US" sz="4000" b="1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6513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sz="4400" dirty="0" smtClean="0">
                <a:cs typeface="B Titr" pitchFamily="2" charset="-78"/>
              </a:rPr>
              <a:t>تاریخچه تاریخ محلی</a:t>
            </a:r>
            <a:endParaRPr lang="en-US" sz="4400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344144"/>
          </a:xfrm>
        </p:spPr>
        <p:txBody>
          <a:bodyPr>
            <a:normAutofit/>
          </a:bodyPr>
          <a:lstStyle/>
          <a:p>
            <a:pPr algn="r" rtl="1"/>
            <a:r>
              <a:rPr lang="fa-IR" sz="4000" dirty="0" smtClean="0">
                <a:cs typeface="B Titr" pitchFamily="2" charset="-78"/>
              </a:rPr>
              <a:t>تاریخ محلی در اروپا و آمریکا</a:t>
            </a:r>
          </a:p>
          <a:p>
            <a:pPr algn="r" rtl="1"/>
            <a:r>
              <a:rPr lang="fa-IR" sz="4000" dirty="0" smtClean="0">
                <a:cs typeface="B Titr" pitchFamily="2" charset="-78"/>
              </a:rPr>
              <a:t>تاریخ محلی در ایران</a:t>
            </a:r>
            <a:br>
              <a:rPr lang="fa-IR" sz="4000" dirty="0" smtClean="0">
                <a:cs typeface="B Titr" pitchFamily="2" charset="-78"/>
              </a:rPr>
            </a:br>
            <a:r>
              <a:rPr lang="fa-IR" sz="4000" dirty="0" smtClean="0">
                <a:cs typeface="B Titr" pitchFamily="2" charset="-78"/>
              </a:rPr>
              <a:t>بررسی تطبیقی تاریخ محلی در ایران و خارج از کشور </a:t>
            </a:r>
            <a:endParaRPr lang="en-US" sz="4000" dirty="0"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191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dirty="0" smtClean="0">
                <a:cs typeface="B Titr" pitchFamily="2" charset="-78"/>
              </a:rPr>
              <a:t>تعریف مولفه های تاریخ نگاری محلی</a:t>
            </a:r>
            <a:endParaRPr lang="en-US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04184"/>
          </a:xfrm>
        </p:spPr>
        <p:txBody>
          <a:bodyPr>
            <a:normAutofit/>
          </a:bodyPr>
          <a:lstStyle/>
          <a:p>
            <a:pPr algn="r" rtl="1"/>
            <a:r>
              <a:rPr lang="fa-IR" sz="3200" dirty="0" smtClean="0">
                <a:cs typeface="B Titr" pitchFamily="2" charset="-78"/>
              </a:rPr>
              <a:t>تعریف سه مولفه اصلی برای تاریخ محلی و </a:t>
            </a:r>
          </a:p>
          <a:p>
            <a:pPr algn="r" rtl="1"/>
            <a:r>
              <a:rPr lang="fa-IR" sz="3200" dirty="0" smtClean="0">
                <a:cs typeface="B Titr" pitchFamily="2" charset="-78"/>
              </a:rPr>
              <a:t>محتوا: رجال- آثار و اماکن تاریخی – کلیات و موضوع</a:t>
            </a:r>
          </a:p>
          <a:p>
            <a:pPr algn="r" rtl="1"/>
            <a:r>
              <a:rPr lang="fa-IR" sz="3200" dirty="0" smtClean="0">
                <a:cs typeface="B Titr" pitchFamily="2" charset="-78"/>
              </a:rPr>
              <a:t>مورخ: بومی و غیر بومی </a:t>
            </a:r>
          </a:p>
          <a:p>
            <a:pPr algn="r" rtl="1"/>
            <a:r>
              <a:rPr lang="fa-IR" sz="3200" dirty="0" smtClean="0">
                <a:cs typeface="B Titr" pitchFamily="2" charset="-78"/>
              </a:rPr>
              <a:t>انتشار:بومی و غیر بومی</a:t>
            </a:r>
            <a:endParaRPr lang="fa-IR" sz="3200" dirty="0">
              <a:cs typeface="B Titr" pitchFamily="2" charset="-78"/>
            </a:endParaRPr>
          </a:p>
          <a:p>
            <a:pPr algn="r" rtl="1"/>
            <a:r>
              <a:rPr lang="fa-IR" sz="3200" dirty="0" smtClean="0">
                <a:cs typeface="B Titr" pitchFamily="2" charset="-78"/>
              </a:rPr>
              <a:t>مولفه به لحاظ محتوایی بر اساس منابع داخلی و خارجی بررسی و به صورت مصداقی مورد بررسی قرار گرفت.</a:t>
            </a:r>
            <a:endParaRPr lang="en-US" sz="3200" dirty="0"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899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>
                <a:solidFill>
                  <a:srgbClr val="D2533C"/>
                </a:solidFill>
                <a:cs typeface="B Titr" pitchFamily="2" charset="-78"/>
              </a:rPr>
              <a:t>تعریف مولفه های تاریخ نگاری محلی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a-IR" sz="2800" b="1" dirty="0" smtClean="0">
                <a:cs typeface="B Zar" pitchFamily="2" charset="-78"/>
              </a:rPr>
              <a:t>موضوع در تاریخ محلی</a:t>
            </a:r>
          </a:p>
          <a:p>
            <a:r>
              <a:rPr lang="fa-IR" sz="2800" b="1" dirty="0" smtClean="0">
                <a:cs typeface="B Zar" pitchFamily="2" charset="-78"/>
              </a:rPr>
              <a:t>تاریخ های شهری </a:t>
            </a:r>
          </a:p>
          <a:p>
            <a:r>
              <a:rPr lang="fa-IR" sz="2800" b="1" dirty="0" smtClean="0">
                <a:cs typeface="B Zar" pitchFamily="2" charset="-78"/>
              </a:rPr>
              <a:t>تاریخ شهری مراکز استان ها</a:t>
            </a:r>
          </a:p>
          <a:p>
            <a:r>
              <a:rPr lang="fa-IR" sz="2800" b="1" dirty="0" smtClean="0">
                <a:cs typeface="B Zar" pitchFamily="2" charset="-78"/>
              </a:rPr>
              <a:t>آثار و اماکن تاریخی</a:t>
            </a:r>
          </a:p>
          <a:p>
            <a:r>
              <a:rPr lang="fa-IR" sz="2800" b="1" dirty="0" smtClean="0">
                <a:cs typeface="B Zar" pitchFamily="2" charset="-78"/>
              </a:rPr>
              <a:t>تاریخ های رجالی</a:t>
            </a:r>
          </a:p>
          <a:p>
            <a:r>
              <a:rPr lang="fa-IR" sz="2800" b="1" dirty="0" smtClean="0">
                <a:cs typeface="B Zar" pitchFamily="2" charset="-78"/>
              </a:rPr>
              <a:t>انواع مورخان</a:t>
            </a:r>
          </a:p>
          <a:p>
            <a:r>
              <a:rPr lang="fa-IR" sz="2800" b="1" dirty="0" smtClean="0">
                <a:cs typeface="B Zar" pitchFamily="2" charset="-78"/>
              </a:rPr>
              <a:t>مورخان روستایی (رجایی زفره ای)</a:t>
            </a:r>
          </a:p>
          <a:p>
            <a:r>
              <a:rPr lang="fa-IR" sz="2800" b="1" dirty="0" smtClean="0">
                <a:cs typeface="B Zar" pitchFamily="2" charset="-78"/>
              </a:rPr>
              <a:t>مورخان شهری(باستانی پاریزی-جابانی)</a:t>
            </a:r>
          </a:p>
          <a:p>
            <a:r>
              <a:rPr lang="fa-IR" sz="2800" b="1" dirty="0" smtClean="0">
                <a:cs typeface="B Zar" pitchFamily="2" charset="-78"/>
              </a:rPr>
              <a:t>مورخان منطقه ای(اقتداری- ستوده)</a:t>
            </a:r>
          </a:p>
          <a:p>
            <a:r>
              <a:rPr lang="fa-IR" sz="2800" b="1" dirty="0" smtClean="0">
                <a:cs typeface="B Zar" pitchFamily="2" charset="-78"/>
              </a:rPr>
              <a:t>انتشارات و مراکز حمایت کننده از تاریخ محلی</a:t>
            </a:r>
            <a:endParaRPr lang="fa-IR" sz="2800" b="1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62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 smtClean="0">
                <a:cs typeface="B Titr" pitchFamily="2" charset="-78"/>
              </a:rPr>
              <a:t>تاریخ نگاری محلی خراسان</a:t>
            </a:r>
            <a:endParaRPr lang="en-US" b="1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3600" b="1" dirty="0" smtClean="0">
                <a:cs typeface="B Zar" pitchFamily="2" charset="-78"/>
              </a:rPr>
              <a:t>بررسی تاریخ نگاری محلی در در چهار دهه مختلف</a:t>
            </a:r>
          </a:p>
          <a:p>
            <a:pPr algn="r" rtl="1"/>
            <a:r>
              <a:rPr lang="fa-IR" sz="3600" b="1" dirty="0" smtClean="0">
                <a:cs typeface="B Zar" pitchFamily="2" charset="-78"/>
              </a:rPr>
              <a:t>تقسیم بندی محتوا به کتاب و مقالات</a:t>
            </a:r>
          </a:p>
          <a:p>
            <a:pPr algn="r" rtl="1"/>
            <a:r>
              <a:rPr lang="fa-IR" sz="3600" b="1" dirty="0" smtClean="0">
                <a:cs typeface="B Zar" pitchFamily="2" charset="-78"/>
              </a:rPr>
              <a:t>ارائه ای آماری از وضعیت تاریخ نگاری محلی خراسان</a:t>
            </a:r>
          </a:p>
          <a:p>
            <a:pPr algn="r" rtl="1"/>
            <a:r>
              <a:rPr lang="fa-IR" sz="3600" b="1" dirty="0" smtClean="0">
                <a:cs typeface="B Zar" pitchFamily="2" charset="-78"/>
              </a:rPr>
              <a:t>تحلیل اطلاعات آماری بر اساس سه مولفه تعریف شده </a:t>
            </a:r>
          </a:p>
          <a:p>
            <a:pPr algn="r" rtl="1"/>
            <a:endParaRPr lang="en-US" sz="3600" b="1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1119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>
                <a:solidFill>
                  <a:srgbClr val="D2533C"/>
                </a:solidFill>
                <a:cs typeface="B Titr" pitchFamily="2" charset="-78"/>
              </a:rPr>
              <a:t>تاریخ نگاری محلی خراسان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a-IR" sz="2800" b="1" dirty="0" smtClean="0">
                <a:cs typeface="B Zar" pitchFamily="2" charset="-78"/>
              </a:rPr>
              <a:t>در خراسان 262 کتاب در دوره ی معاصر نوشته شده که 100 مورد خراسان،52 کتاب مشهد و 111 کتاب در شهر ستا نها می باشد. 140 کتاب در مشهد،74 مورد در تهران و مابقی در سایر جاها به چاپ رسیده است.</a:t>
            </a:r>
          </a:p>
          <a:p>
            <a:r>
              <a:rPr lang="fa-IR" sz="2800" b="1" dirty="0" smtClean="0">
                <a:cs typeface="B Zar" pitchFamily="2" charset="-78"/>
              </a:rPr>
              <a:t>875 مقاله 151 مورد مربوط به خراسان،285 مقاله مشهد می باشد.250 آثار تاریخی،160 کلیات،290 موضوعات و175 رجال است.</a:t>
            </a:r>
            <a:endParaRPr lang="fa-IR" sz="2800" b="1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245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4862" y="332657"/>
            <a:ext cx="9540552" cy="6496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699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68560" y="404664"/>
            <a:ext cx="9612560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213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2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794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76" y="0"/>
            <a:ext cx="993710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313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96552" y="332656"/>
            <a:ext cx="9361040" cy="6336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32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 smtClean="0">
                <a:solidFill>
                  <a:srgbClr val="D2533C"/>
                </a:solidFill>
                <a:cs typeface="B Titr" pitchFamily="2" charset="-78"/>
              </a:rPr>
              <a:t>تحلیل تاریخ </a:t>
            </a:r>
            <a:r>
              <a:rPr lang="fa-IR" b="1" dirty="0">
                <a:solidFill>
                  <a:srgbClr val="D2533C"/>
                </a:solidFill>
                <a:cs typeface="B Titr" pitchFamily="2" charset="-78"/>
              </a:rPr>
              <a:t>نگاری محلی خراسان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 rtl="1">
              <a:lnSpc>
                <a:spcPct val="120000"/>
              </a:lnSpc>
              <a:buFont typeface="Times New Roman"/>
              <a:buChar char="-"/>
            </a:pPr>
            <a:r>
              <a:rPr lang="fa-IR" sz="2800" b="1" dirty="0">
                <a:latin typeface="Times New Roman"/>
                <a:ea typeface="Times New Roman"/>
                <a:cs typeface="B Zar"/>
              </a:rPr>
              <a:t>تاریخ نگاری محلی در خراسان بر سه محور تاریخ خود استان، تاریخ مشهد و تاریخ شهرستانهای استان بنا </a:t>
            </a:r>
            <a:r>
              <a:rPr lang="fa-IR" sz="2800" b="1" dirty="0" smtClean="0">
                <a:latin typeface="Times New Roman"/>
                <a:ea typeface="Times New Roman"/>
                <a:cs typeface="B Zar"/>
              </a:rPr>
              <a:t>شده است</a:t>
            </a:r>
          </a:p>
          <a:p>
            <a:pPr lvl="0" algn="just" rtl="1">
              <a:lnSpc>
                <a:spcPct val="120000"/>
              </a:lnSpc>
              <a:buFont typeface="Times New Roman"/>
              <a:buChar char="-"/>
            </a:pPr>
            <a:r>
              <a:rPr lang="fa-IR" sz="2800" b="1" dirty="0">
                <a:latin typeface="Times New Roman"/>
                <a:ea typeface="Times New Roman"/>
                <a:cs typeface="B Zar"/>
              </a:rPr>
              <a:t>تاریخ نگاری مذهبی به علت وجود بارگاه حضرت رضا(ع) چه در مقالات و چه در کتاب ها به عنوان یک رویه عمده مطرح بوده </a:t>
            </a:r>
            <a:r>
              <a:rPr lang="fa-IR" sz="2800" b="1" dirty="0" smtClean="0">
                <a:latin typeface="Times New Roman"/>
                <a:ea typeface="Times New Roman"/>
                <a:cs typeface="B Zar"/>
              </a:rPr>
              <a:t>است.</a:t>
            </a:r>
          </a:p>
          <a:p>
            <a:pPr lvl="0" algn="just" rtl="1">
              <a:lnSpc>
                <a:spcPct val="120000"/>
              </a:lnSpc>
              <a:buFont typeface="Times New Roman"/>
              <a:buChar char="-"/>
            </a:pPr>
            <a:r>
              <a:rPr lang="fa-IR" sz="2800" b="1" dirty="0" smtClean="0">
                <a:latin typeface="Times New Roman"/>
                <a:ea typeface="Times New Roman"/>
                <a:cs typeface="B Zar"/>
              </a:rPr>
              <a:t>در </a:t>
            </a:r>
            <a:r>
              <a:rPr lang="fa-IR" sz="2800" b="1" dirty="0">
                <a:latin typeface="Times New Roman"/>
                <a:ea typeface="Times New Roman"/>
                <a:cs typeface="B Zar"/>
              </a:rPr>
              <a:t>خراسان و شهر مشهد نویسنده شاخص محلی که شناسنامه منطقه یا شهر باشد وجود ندارد.</a:t>
            </a:r>
            <a:endParaRPr lang="fa-IR" sz="2800" b="1" dirty="0"/>
          </a:p>
        </p:txBody>
      </p:sp>
    </p:spTree>
    <p:extLst>
      <p:ext uri="{BB962C8B-B14F-4D97-AF65-F5344CB8AC3E}">
        <p14:creationId xmlns:p14="http://schemas.microsoft.com/office/powerpoint/2010/main" val="115761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>
                <a:solidFill>
                  <a:srgbClr val="D2533C"/>
                </a:solidFill>
                <a:cs typeface="B Titr" pitchFamily="2" charset="-78"/>
              </a:rPr>
              <a:t>تحلیل تاریخ نگاری محلی خراسان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3200" dirty="0">
                <a:latin typeface="Times New Roman"/>
                <a:ea typeface="Times New Roman"/>
                <a:cs typeface="B Zar" pitchFamily="2" charset="-78"/>
              </a:rPr>
              <a:t>مجلات محلی در نگارش مقالات محلی اثر مستقیم دارند و خراسان در زمره معدود استانهایی است که مجلات محلی قوی مانند نامه آستان قدس و نامه فرهنگ خراسان دارد</a:t>
            </a:r>
            <a:r>
              <a:rPr lang="fa-IR" sz="3200" dirty="0" smtClean="0">
                <a:latin typeface="Times New Roman"/>
                <a:ea typeface="Times New Roman"/>
                <a:cs typeface="B Zar" pitchFamily="2" charset="-78"/>
              </a:rPr>
              <a:t>.</a:t>
            </a:r>
          </a:p>
          <a:p>
            <a:pPr algn="just" rtl="1">
              <a:lnSpc>
                <a:spcPct val="120000"/>
              </a:lnSpc>
              <a:spcAft>
                <a:spcPts val="0"/>
              </a:spcAft>
            </a:pPr>
            <a:r>
              <a:rPr lang="fa-IR" sz="3200" dirty="0">
                <a:latin typeface="Times New Roman"/>
                <a:ea typeface="Times New Roman"/>
                <a:cs typeface="B Zar" pitchFamily="2" charset="-78"/>
              </a:rPr>
              <a:t>حوادث سیاسی و وقایع تاریخی بر نوع و شکل تاریخ نگاری خراسان اثر مستقیم دارد و بسیاری از تاریخ های محلی با محوریت مسائل سیاسی به نگارش درآمده است.</a:t>
            </a:r>
            <a:endParaRPr lang="en-US" sz="3200" dirty="0">
              <a:latin typeface="Times New Roman"/>
              <a:ea typeface="Times New Roman"/>
              <a:cs typeface="B Zar" pitchFamily="2" charset="-78"/>
            </a:endParaRPr>
          </a:p>
          <a:p>
            <a:pPr algn="r" rtl="1"/>
            <a:r>
              <a:rPr lang="fa-IR" sz="3200" dirty="0" smtClean="0">
                <a:cs typeface="B Zar" pitchFamily="2" charset="-78"/>
              </a:rPr>
              <a:t>پیوستگی تاریخ نگاری محلی در خراسان وجود ندارد</a:t>
            </a:r>
            <a:endParaRPr lang="fa-IR" sz="3200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3809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تاریخ نگاری محلی </a:t>
            </a:r>
            <a:r>
              <a:rPr lang="fa-IR" dirty="0" smtClean="0">
                <a:solidFill>
                  <a:srgbClr val="FF0000"/>
                </a:solidFill>
                <a:cs typeface="B Titr" pitchFamily="2" charset="-78"/>
              </a:rPr>
              <a:t>اصفهان</a:t>
            </a:r>
            <a:endParaRPr lang="en-US" dirty="0">
              <a:solidFill>
                <a:srgbClr val="FF0000"/>
              </a:solidFill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fa-IR" sz="3600" b="1" dirty="0">
                <a:solidFill>
                  <a:prstClr val="black"/>
                </a:solidFill>
                <a:cs typeface="B Zar" pitchFamily="2" charset="-78"/>
              </a:rPr>
              <a:t>بررسی تاریخ نگاری محلی در در چهار دهه مختلف</a:t>
            </a:r>
          </a:p>
          <a:p>
            <a:pPr lvl="0" algn="r" rtl="1"/>
            <a:r>
              <a:rPr lang="fa-IR" sz="3600" b="1" dirty="0">
                <a:solidFill>
                  <a:prstClr val="black"/>
                </a:solidFill>
                <a:cs typeface="B Zar" pitchFamily="2" charset="-78"/>
              </a:rPr>
              <a:t>تقسیم بندی محتوا به کتاب و مقالات</a:t>
            </a:r>
          </a:p>
          <a:p>
            <a:pPr lvl="0" algn="r" rtl="1"/>
            <a:r>
              <a:rPr lang="fa-IR" sz="3600" b="1" dirty="0">
                <a:solidFill>
                  <a:prstClr val="black"/>
                </a:solidFill>
                <a:cs typeface="B Zar" pitchFamily="2" charset="-78"/>
              </a:rPr>
              <a:t>ارائه ای آماری از وضعیت تاریخ نگاری محلی </a:t>
            </a:r>
            <a:r>
              <a:rPr lang="fa-IR" sz="3600" b="1" dirty="0" smtClean="0">
                <a:solidFill>
                  <a:prstClr val="black"/>
                </a:solidFill>
                <a:cs typeface="B Zar" pitchFamily="2" charset="-78"/>
              </a:rPr>
              <a:t>اصفهان</a:t>
            </a:r>
            <a:endParaRPr lang="fa-IR" sz="3600" b="1" dirty="0">
              <a:solidFill>
                <a:prstClr val="black"/>
              </a:solidFill>
              <a:cs typeface="B Zar" pitchFamily="2" charset="-78"/>
            </a:endParaRPr>
          </a:p>
          <a:p>
            <a:pPr lvl="0" algn="r" rtl="1"/>
            <a:r>
              <a:rPr lang="fa-IR" sz="3600" b="1" dirty="0">
                <a:solidFill>
                  <a:prstClr val="black"/>
                </a:solidFill>
                <a:cs typeface="B Zar" pitchFamily="2" charset="-78"/>
              </a:rPr>
              <a:t>تحلیل اطلاعات آماری بر اساس سه مولفه تعریف شده </a:t>
            </a:r>
          </a:p>
          <a:p>
            <a:pPr lvl="0" algn="r" rtl="1"/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89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تاریخ نگاری محلی اصفهان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32176"/>
          </a:xfrm>
        </p:spPr>
        <p:txBody>
          <a:bodyPr>
            <a:normAutofit/>
          </a:bodyPr>
          <a:lstStyle/>
          <a:p>
            <a:r>
              <a:rPr lang="fa-IR" sz="3600" b="1" dirty="0" smtClean="0">
                <a:cs typeface="B Zar" pitchFamily="2" charset="-78"/>
              </a:rPr>
              <a:t>از  </a:t>
            </a:r>
            <a:r>
              <a:rPr lang="fa-IR" sz="3600" b="1" dirty="0">
                <a:solidFill>
                  <a:srgbClr val="292934"/>
                </a:solidFill>
                <a:cs typeface="B Zar" pitchFamily="2" charset="-78"/>
              </a:rPr>
              <a:t>142</a:t>
            </a:r>
            <a:r>
              <a:rPr lang="fa-IR" sz="3600" b="1" dirty="0" smtClean="0">
                <a:cs typeface="B Zar" pitchFamily="2" charset="-78"/>
              </a:rPr>
              <a:t>  کتاب 130 کتاب مربوط به اصفهان است.</a:t>
            </a:r>
          </a:p>
          <a:p>
            <a:endParaRPr lang="fa-IR" sz="3600" b="1" dirty="0" smtClean="0">
              <a:cs typeface="B Zar" pitchFamily="2" charset="-78"/>
            </a:endParaRPr>
          </a:p>
          <a:p>
            <a:r>
              <a:rPr lang="fa-IR" sz="3600" b="1" dirty="0" smtClean="0">
                <a:cs typeface="B Zar" pitchFamily="2" charset="-78"/>
              </a:rPr>
              <a:t>از 767 مقاله 688 مقاله مربوط به اصفهان می باشد.</a:t>
            </a:r>
          </a:p>
          <a:p>
            <a:endParaRPr lang="fa-IR" sz="3600" b="1" dirty="0" smtClean="0">
              <a:cs typeface="B Zar" pitchFamily="2" charset="-78"/>
            </a:endParaRPr>
          </a:p>
          <a:p>
            <a:r>
              <a:rPr lang="fa-IR" sz="3600" b="1" dirty="0" smtClean="0">
                <a:cs typeface="B Zar" pitchFamily="2" charset="-78"/>
              </a:rPr>
              <a:t>67 کتاب در اصفهان و بقیه در شهر ستان ها چاپ شده است</a:t>
            </a:r>
            <a:endParaRPr lang="fa-IR" sz="3600" b="1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1253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04664"/>
            <a:ext cx="9324528" cy="645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437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56592" y="332656"/>
            <a:ext cx="9900592" cy="6525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323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32656"/>
            <a:ext cx="9144000" cy="652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869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>
                <a:solidFill>
                  <a:srgbClr val="D2533C"/>
                </a:solidFill>
                <a:cs typeface="B Titr" pitchFamily="2" charset="-78"/>
              </a:rPr>
              <a:t>تحلیل تاریخ نگاری محلی </a:t>
            </a:r>
            <a:r>
              <a:rPr lang="fa-IR" b="1" dirty="0" smtClean="0">
                <a:solidFill>
                  <a:srgbClr val="D2533C"/>
                </a:solidFill>
                <a:cs typeface="B Titr" pitchFamily="2" charset="-78"/>
              </a:rPr>
              <a:t>اصفهان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4000" b="1" dirty="0" smtClean="0">
                <a:cs typeface="B Zar" pitchFamily="2" charset="-78"/>
              </a:rPr>
              <a:t>پیوستگی نسل های تاریخ نگاری محلی</a:t>
            </a:r>
            <a:r>
              <a:rPr lang="fa-IR" sz="4000" b="1" dirty="0">
                <a:solidFill>
                  <a:prstClr val="black"/>
                </a:solidFill>
                <a:ea typeface="+mj-ea"/>
                <a:cs typeface="B Zar" pitchFamily="2" charset="-78"/>
              </a:rPr>
              <a:t> در </a:t>
            </a:r>
            <a:r>
              <a:rPr lang="fa-IR" sz="4000" b="1" dirty="0" smtClean="0">
                <a:solidFill>
                  <a:prstClr val="black"/>
                </a:solidFill>
                <a:ea typeface="+mj-ea"/>
                <a:cs typeface="B Zar" pitchFamily="2" charset="-78"/>
              </a:rPr>
              <a:t>اصفهان</a:t>
            </a:r>
          </a:p>
          <a:p>
            <a:pPr algn="r" rtl="1"/>
            <a:r>
              <a:rPr lang="fa-IR" sz="4000" b="1" dirty="0" smtClean="0">
                <a:solidFill>
                  <a:prstClr val="black"/>
                </a:solidFill>
                <a:ea typeface="+mj-ea"/>
                <a:cs typeface="B Zar" pitchFamily="2" charset="-78"/>
              </a:rPr>
              <a:t>تمرکز نگارش تاریخ های محلی در اصفهان</a:t>
            </a:r>
          </a:p>
          <a:p>
            <a:pPr algn="r" rtl="1"/>
            <a:r>
              <a:rPr lang="fa-IR" sz="4000" b="1" dirty="0" smtClean="0">
                <a:solidFill>
                  <a:prstClr val="black"/>
                </a:solidFill>
                <a:ea typeface="+mj-ea"/>
                <a:cs typeface="B Zar" pitchFamily="2" charset="-78"/>
              </a:rPr>
              <a:t>تمرکز محلی نگاری در زمینه آثار تاریخی و رجال</a:t>
            </a:r>
          </a:p>
          <a:p>
            <a:pPr algn="r" rtl="1"/>
            <a:r>
              <a:rPr lang="fa-IR" sz="4000" b="1" dirty="0" smtClean="0">
                <a:solidFill>
                  <a:prstClr val="black"/>
                </a:solidFill>
                <a:ea typeface="+mj-ea"/>
                <a:cs typeface="B Zar" pitchFamily="2" charset="-78"/>
              </a:rPr>
              <a:t>عدم ثبات مرزهای اداری</a:t>
            </a:r>
          </a:p>
          <a:p>
            <a:pPr algn="r" rtl="1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83149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a-IR" sz="3200" dirty="0" smtClean="0">
                <a:cs typeface="B Titr" pitchFamily="2" charset="-78"/>
              </a:rPr>
              <a:t>بررسی تحلیلی مقایسه ای تاریخ نگاری محلی خراسان و اصفهان</a:t>
            </a:r>
            <a:endParaRPr lang="en-US" sz="3200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3200" b="1" dirty="0">
                <a:latin typeface="Times New Roman"/>
                <a:ea typeface="Times New Roman"/>
                <a:cs typeface="B Zar" pitchFamily="2" charset="-78"/>
              </a:rPr>
              <a:t>شخصیت محلی‌نگاری اصفهان بر پایه </a:t>
            </a:r>
            <a:r>
              <a:rPr lang="fa-IR" sz="3200" b="1" dirty="0" smtClean="0">
                <a:latin typeface="Times New Roman"/>
                <a:ea typeface="Times New Roman"/>
                <a:cs typeface="B Zar" pitchFamily="2" charset="-78"/>
              </a:rPr>
              <a:t>تمرکز و خراسان بر عدم تمرکز است</a:t>
            </a:r>
          </a:p>
          <a:p>
            <a:pPr algn="r" rtl="1"/>
            <a:r>
              <a:rPr lang="fa-IR" sz="3200" b="1" dirty="0" smtClean="0">
                <a:latin typeface="Times New Roman"/>
                <a:cs typeface="B Zar" pitchFamily="2" charset="-78"/>
              </a:rPr>
              <a:t>پیوستگی تاریخ نگاری محلی در اصفهان و عدم پیوستگی در خراسان</a:t>
            </a:r>
          </a:p>
          <a:p>
            <a:pPr algn="r" rtl="1"/>
            <a:r>
              <a:rPr lang="fa-IR" sz="3200" b="1" dirty="0" smtClean="0">
                <a:latin typeface="Times New Roman"/>
                <a:cs typeface="B Zar" pitchFamily="2" charset="-78"/>
              </a:rPr>
              <a:t>تمرکز محلی نگاری اصفهان بر آثار تاریخی و رجال  و خراسان بر حوادث سیاسی و تاریخ مذهبی است.</a:t>
            </a:r>
          </a:p>
          <a:p>
            <a:pPr algn="r" rtl="1"/>
            <a:r>
              <a:rPr lang="fa-IR" sz="3200" b="1" dirty="0" smtClean="0">
                <a:latin typeface="Times New Roman"/>
                <a:cs typeface="B Zar" pitchFamily="2" charset="-78"/>
              </a:rPr>
              <a:t>انتشارات تاریخ محلی در خراسان نسبت به اصفهان قویتر است</a:t>
            </a:r>
            <a:endParaRPr lang="en-US" sz="3200" b="1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808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32656"/>
            <a:ext cx="8964487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525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cs typeface="B Titr" pitchFamily="2" charset="-78"/>
              </a:rPr>
              <a:t>یافته های پژوهش</a:t>
            </a:r>
            <a:endParaRPr lang="fa-IR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b="1" dirty="0" smtClean="0">
                <a:latin typeface="Times New Roman"/>
                <a:ea typeface="Times New Roman"/>
                <a:cs typeface="B Zar" pitchFamily="2" charset="-78"/>
              </a:rPr>
              <a:t>مورخ، </a:t>
            </a:r>
            <a:r>
              <a:rPr lang="fa-IR" sz="2800" b="1" dirty="0">
                <a:latin typeface="Times New Roman"/>
                <a:ea typeface="Times New Roman"/>
                <a:cs typeface="B Zar" pitchFamily="2" charset="-78"/>
              </a:rPr>
              <a:t>موضوع و محتوا </a:t>
            </a:r>
            <a:r>
              <a:rPr lang="fa-IR" sz="2800" b="1" dirty="0" smtClean="0">
                <a:latin typeface="Times New Roman"/>
                <a:ea typeface="Times New Roman"/>
                <a:cs typeface="B Zar" pitchFamily="2" charset="-78"/>
              </a:rPr>
              <a:t> سه مولفه اصلی تاریخ نگاری محلی معاصر است</a:t>
            </a:r>
          </a:p>
          <a:p>
            <a:pPr algn="r" rtl="1"/>
            <a:r>
              <a:rPr lang="fa-IR" sz="2800" b="1" dirty="0" smtClean="0">
                <a:latin typeface="Times New Roman"/>
                <a:ea typeface="Times New Roman"/>
                <a:cs typeface="B Zar" pitchFamily="2" charset="-78"/>
              </a:rPr>
              <a:t>هر محلی و منطقه های شخصیت محلی نگاری خاص خود را دارد</a:t>
            </a:r>
          </a:p>
          <a:p>
            <a:pPr algn="r" rtl="1"/>
            <a:r>
              <a:rPr lang="fa-IR" sz="2800" b="1" dirty="0" smtClean="0">
                <a:latin typeface="Times New Roman"/>
                <a:ea typeface="Times New Roman"/>
                <a:cs typeface="B Zar" pitchFamily="2" charset="-78"/>
              </a:rPr>
              <a:t>در </a:t>
            </a:r>
            <a:r>
              <a:rPr lang="fa-IR" sz="2800" b="1" dirty="0">
                <a:latin typeface="Times New Roman"/>
                <a:ea typeface="Times New Roman"/>
                <a:cs typeface="B Zar" pitchFamily="2" charset="-78"/>
              </a:rPr>
              <a:t>تاریخ محلی معاصر کمتر چرایی، چگونگی و پرسشگری وجود دارد وتمایل به تاریخ نگاری محلی عمومی و عامه‌پسند می باشد. </a:t>
            </a:r>
            <a:endParaRPr lang="fa-IR" sz="2800" b="1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656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sz="4400" dirty="0">
                <a:solidFill>
                  <a:srgbClr val="FF0000"/>
                </a:solidFill>
                <a:cs typeface="B Titr" pitchFamily="2" charset="-78"/>
              </a:rPr>
              <a:t>یافته های پژوهش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>
                <a:latin typeface="Times New Roman"/>
                <a:ea typeface="Times New Roman"/>
                <a:cs typeface="B Zar"/>
              </a:rPr>
              <a:t> </a:t>
            </a:r>
            <a:r>
              <a:rPr lang="fa-IR" sz="3200" b="1" dirty="0">
                <a:latin typeface="Times New Roman"/>
                <a:ea typeface="Times New Roman"/>
                <a:cs typeface="B Zar" pitchFamily="2" charset="-78"/>
              </a:rPr>
              <a:t>برآیند کلی از وضعیت تاریخ محلی در دوره معاصر نشان می‌دهد که تاریخ محلی معاصر همانند گذشته تاریخ افتخارات، خوبیها، اماکن تاریخی و رجال است . نویسندگان محلی کمتر به موضوعات منفی یا طرد شده جامعه </a:t>
            </a:r>
            <a:r>
              <a:rPr lang="fa-IR" sz="3200" b="1" dirty="0" smtClean="0">
                <a:latin typeface="Times New Roman"/>
                <a:ea typeface="Times New Roman"/>
                <a:cs typeface="B Zar" pitchFamily="2" charset="-78"/>
              </a:rPr>
              <a:t>پرداخته‌اند</a:t>
            </a:r>
          </a:p>
          <a:p>
            <a:pPr algn="r" rtl="1"/>
            <a:r>
              <a:rPr lang="fa-IR" sz="3200" b="1" dirty="0">
                <a:latin typeface="Times New Roman"/>
                <a:ea typeface="Times New Roman"/>
                <a:cs typeface="B Zar" pitchFamily="2" charset="-78"/>
              </a:rPr>
              <a:t>بسیاری انگیزه های نگارش تاریخ های محلی در دوره ی معاصر نسبت به دوره ی قبل تفاوتی نداشته و فقط  با توجه به شرائط روز تغییراتی نموده است. </a:t>
            </a:r>
            <a:endParaRPr lang="fa-IR" sz="3200" b="1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8123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 smtClean="0">
                <a:solidFill>
                  <a:srgbClr val="FF0000"/>
                </a:solidFill>
                <a:cs typeface="B Titr" pitchFamily="2" charset="-78"/>
              </a:rPr>
              <a:t>چند پیشنهاد</a:t>
            </a:r>
            <a:endParaRPr lang="fa-IR" b="1" dirty="0">
              <a:solidFill>
                <a:srgbClr val="FF0000"/>
              </a:solidFill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fa-IR" dirty="0"/>
              <a:t> </a:t>
            </a:r>
            <a:r>
              <a:rPr lang="fa-IR" sz="2800" b="1" dirty="0">
                <a:latin typeface="Times New Roman"/>
                <a:ea typeface="Times New Roman"/>
                <a:cs typeface="B Zar"/>
              </a:rPr>
              <a:t>موضوعات مطرح شده در تاریخ محلی ما تا چه اندازه مجالی برای طرح موضوعاتی بوده که در عرصه تاریخ رسمی راهی برای طرح نداشته است</a:t>
            </a:r>
            <a:r>
              <a:rPr lang="fa-IR" sz="2800" b="1" dirty="0" smtClean="0">
                <a:latin typeface="Times New Roman"/>
                <a:ea typeface="Times New Roman"/>
                <a:cs typeface="B Zar"/>
              </a:rPr>
              <a:t>؟</a:t>
            </a:r>
          </a:p>
          <a:p>
            <a:pPr algn="just">
              <a:lnSpc>
                <a:spcPct val="120000"/>
              </a:lnSpc>
            </a:pPr>
            <a:r>
              <a:rPr lang="fa-IR" sz="2800" b="1" dirty="0">
                <a:solidFill>
                  <a:srgbClr val="292934"/>
                </a:solidFill>
                <a:latin typeface="Times New Roman"/>
                <a:ea typeface="Times New Roman"/>
                <a:cs typeface="B Zar"/>
              </a:rPr>
              <a:t>موضوعات مطرح شده در تاریخ محلی ما تا </a:t>
            </a:r>
            <a:r>
              <a:rPr lang="fa-IR" sz="2800" b="1" dirty="0" smtClean="0">
                <a:solidFill>
                  <a:srgbClr val="292934"/>
                </a:solidFill>
                <a:latin typeface="Times New Roman"/>
                <a:ea typeface="Times New Roman"/>
                <a:cs typeface="B Zar"/>
              </a:rPr>
              <a:t>چه مقداری برآیندی از ضرورت ها و نیازهای تاریخی هر دوره می باشد.</a:t>
            </a:r>
            <a:endParaRPr lang="en-US" sz="2800" b="1" dirty="0">
              <a:latin typeface="Times New Roman"/>
              <a:ea typeface="Times New Roman"/>
            </a:endParaRPr>
          </a:p>
          <a:p>
            <a:pPr marL="0" indent="0">
              <a:buNone/>
            </a:pPr>
            <a:r>
              <a:rPr lang="fa-IR" sz="2800" b="1" dirty="0">
                <a:latin typeface="Times New Roman"/>
                <a:ea typeface="Times New Roman"/>
                <a:cs typeface="B Zar"/>
              </a:rPr>
              <a:t>میزان عرضه محتوای انتقادی در تاریخ ها محلی هردوره چقدر می‌باشد</a:t>
            </a:r>
            <a:r>
              <a:rPr lang="fa-IR" sz="2800" b="1" dirty="0" smtClean="0">
                <a:latin typeface="Times New Roman"/>
                <a:ea typeface="Times New Roman"/>
                <a:cs typeface="B Zar"/>
              </a:rPr>
              <a:t>؟</a:t>
            </a:r>
          </a:p>
          <a:p>
            <a:pPr algn="just">
              <a:lnSpc>
                <a:spcPct val="120000"/>
              </a:lnSpc>
            </a:pPr>
            <a:r>
              <a:rPr lang="fa-IR" sz="2800" b="1" dirty="0">
                <a:latin typeface="Times New Roman"/>
                <a:ea typeface="Times New Roman"/>
                <a:cs typeface="B Zar"/>
              </a:rPr>
              <a:t> </a:t>
            </a:r>
            <a:endParaRPr lang="fa-IR" sz="2800" b="1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577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>
                <a:solidFill>
                  <a:srgbClr val="FF0000"/>
                </a:solidFill>
                <a:cs typeface="B Titr" pitchFamily="2" charset="-78"/>
              </a:rPr>
              <a:t>چند پیشنهاد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>
              <a:lnSpc>
                <a:spcPct val="120000"/>
              </a:lnSpc>
              <a:buClr>
                <a:srgbClr val="93A299"/>
              </a:buClr>
            </a:pPr>
            <a:r>
              <a:rPr lang="fa-IR" sz="2800" b="1" dirty="0">
                <a:solidFill>
                  <a:srgbClr val="292934"/>
                </a:solidFill>
                <a:latin typeface="Times New Roman"/>
                <a:ea typeface="Times New Roman"/>
                <a:cs typeface="B Zar"/>
              </a:rPr>
              <a:t>چه میزان آمال، آرزوها، خواستهای یک قوم، گروه، نژاد، اقلیت در قالب تاریخ های محلی تبلور یافته است؟</a:t>
            </a:r>
            <a:endParaRPr lang="en-US" sz="2800" b="1" dirty="0">
              <a:solidFill>
                <a:srgbClr val="292934"/>
              </a:solidFill>
              <a:latin typeface="Times New Roman"/>
              <a:ea typeface="Times New Roman"/>
            </a:endParaRPr>
          </a:p>
          <a:p>
            <a:pPr marL="0" lvl="0" indent="0">
              <a:buClr>
                <a:srgbClr val="93A299"/>
              </a:buClr>
              <a:buNone/>
            </a:pPr>
            <a:r>
              <a:rPr lang="fa-IR" sz="2800" b="1" dirty="0">
                <a:solidFill>
                  <a:srgbClr val="292934"/>
                </a:solidFill>
                <a:latin typeface="Times New Roman"/>
                <a:ea typeface="Times New Roman"/>
                <a:cs typeface="B Zar"/>
              </a:rPr>
              <a:t>تاریخ محلی ما تا چه اندازه‌ای درگیر در زیبانگاری، سفیدنگاری و نوستالژی نسبت به گذشته </a:t>
            </a:r>
            <a:r>
              <a:rPr lang="fa-IR" sz="2800" b="1" dirty="0" smtClean="0">
                <a:solidFill>
                  <a:srgbClr val="292934"/>
                </a:solidFill>
                <a:latin typeface="Times New Roman"/>
                <a:ea typeface="Times New Roman"/>
                <a:cs typeface="B Zar"/>
              </a:rPr>
              <a:t>است؟</a:t>
            </a:r>
            <a:endParaRPr lang="fa-IR" sz="2800" b="1" dirty="0">
              <a:solidFill>
                <a:srgbClr val="292934"/>
              </a:solidFill>
              <a:latin typeface="Times New Roman"/>
              <a:ea typeface="Times New Roman"/>
              <a:cs typeface="B Zar"/>
            </a:endParaRPr>
          </a:p>
          <a:p>
            <a:pPr marL="0" lvl="0" indent="0">
              <a:buClr>
                <a:srgbClr val="93A299"/>
              </a:buClr>
              <a:buNone/>
            </a:pPr>
            <a:r>
              <a:rPr lang="fa-IR" sz="2800" b="1" dirty="0">
                <a:solidFill>
                  <a:srgbClr val="292934"/>
                </a:solidFill>
                <a:latin typeface="Times New Roman"/>
                <a:ea typeface="Times New Roman"/>
                <a:cs typeface="B Zar"/>
              </a:rPr>
              <a:t>تا چه اندازه‌ای موضوعات مطرح شده در تاریخ محلی معاصر برآیندی از نیازهای تاریخی همان دوره بوده </a:t>
            </a:r>
            <a:r>
              <a:rPr lang="fa-IR" sz="2800" b="1" dirty="0" smtClean="0">
                <a:solidFill>
                  <a:srgbClr val="292934"/>
                </a:solidFill>
                <a:latin typeface="Times New Roman"/>
                <a:ea typeface="Times New Roman"/>
                <a:cs typeface="B Zar"/>
              </a:rPr>
              <a:t>است؟</a:t>
            </a:r>
            <a:endParaRPr lang="fa-IR" sz="2800" b="1" dirty="0">
              <a:solidFill>
                <a:srgbClr val="292934"/>
              </a:solidFill>
              <a:latin typeface="Times New Roman"/>
              <a:ea typeface="Times New Roman"/>
              <a:cs typeface="B Zar"/>
            </a:endParaRPr>
          </a:p>
          <a:p>
            <a:pPr marL="0" lvl="0" indent="0">
              <a:buClr>
                <a:srgbClr val="93A299"/>
              </a:buClr>
              <a:buNone/>
            </a:pPr>
            <a:r>
              <a:rPr lang="fa-IR" sz="2800" b="1" dirty="0">
                <a:solidFill>
                  <a:srgbClr val="292934"/>
                </a:solidFill>
                <a:latin typeface="Times New Roman"/>
                <a:ea typeface="Times New Roman"/>
                <a:cs typeface="B Zar"/>
              </a:rPr>
              <a:t>استفاده از منابع جدید تا چه اندازه‌ای مورد توجه نویسندگان محلی بوده است؟</a:t>
            </a:r>
            <a:endParaRPr lang="fa-IR" sz="2800" b="1" dirty="0">
              <a:solidFill>
                <a:srgbClr val="292934"/>
              </a:solidFill>
              <a:cs typeface="B Zar" pitchFamily="2" charset="-78"/>
            </a:endParaRPr>
          </a:p>
          <a:p>
            <a:endParaRPr lang="fa-IR" sz="2800" dirty="0"/>
          </a:p>
        </p:txBody>
      </p:sp>
    </p:spTree>
    <p:extLst>
      <p:ext uri="{BB962C8B-B14F-4D97-AF65-F5344CB8AC3E}">
        <p14:creationId xmlns:p14="http://schemas.microsoft.com/office/powerpoint/2010/main" val="16811192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656</TotalTime>
  <Words>1038</Words>
  <Application>Microsoft Office PowerPoint</Application>
  <PresentationFormat>On-screen Show (4:3)</PresentationFormat>
  <Paragraphs>107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Clarity</vt:lpstr>
      <vt:lpstr>بررسی تحلیلی تاریخ محلی در ایران معاصر(1304-1380) </vt:lpstr>
      <vt:lpstr>مباحث اصلی پژوهش</vt:lpstr>
      <vt:lpstr>فصل بندی پژوهش</vt:lpstr>
      <vt:lpstr>ویژگیهای تحقیق</vt:lpstr>
      <vt:lpstr>تعاریف،مفاهیم و کلیات </vt:lpstr>
      <vt:lpstr>تاریخچه تاریخ محلی</vt:lpstr>
      <vt:lpstr>تعریف مولفه های تاریخ نگاری محلی</vt:lpstr>
      <vt:lpstr>تعریف مولفه های تاریخ نگاری محلی</vt:lpstr>
      <vt:lpstr>تاریخ نگاری محلی خراسان</vt:lpstr>
      <vt:lpstr>تاریخ نگاری محلی خراسان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تحلیل تاریخ نگاری محلی خراسان</vt:lpstr>
      <vt:lpstr>تحلیل تاریخ نگاری محلی خراسان</vt:lpstr>
      <vt:lpstr>تاریخ نگاری محلی اصفهان</vt:lpstr>
      <vt:lpstr>تاریخ نگاری محلی اصفهان</vt:lpstr>
      <vt:lpstr>PowerPoint Presentation</vt:lpstr>
      <vt:lpstr>PowerPoint Presentation</vt:lpstr>
      <vt:lpstr>PowerPoint Presentation</vt:lpstr>
      <vt:lpstr>تحلیل تاریخ نگاری محلی اصفهان</vt:lpstr>
      <vt:lpstr>بررسی تحلیلی مقایسه ای تاریخ نگاری محلی خراسان و اصفهان</vt:lpstr>
      <vt:lpstr>PowerPoint Presentation</vt:lpstr>
      <vt:lpstr>یافته های پژوهش</vt:lpstr>
      <vt:lpstr>یافته های پژوهش</vt:lpstr>
      <vt:lpstr>چند پیشنهاد</vt:lpstr>
      <vt:lpstr>چند پیشنهاد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مولفه های تاریخ نگاری محلی در دوره معاصر</dc:title>
  <dc:creator>hasanabadi</dc:creator>
  <cp:lastModifiedBy>maryam</cp:lastModifiedBy>
  <cp:revision>34</cp:revision>
  <dcterms:created xsi:type="dcterms:W3CDTF">2013-05-11T11:49:02Z</dcterms:created>
  <dcterms:modified xsi:type="dcterms:W3CDTF">2013-09-09T16:55:15Z</dcterms:modified>
</cp:coreProperties>
</file>